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  <p:sldMasterId id="2147483737" r:id="rId2"/>
  </p:sldMasterIdLst>
  <p:sldIdLst>
    <p:sldId id="256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92"/>
    <p:restoredTop sz="94649"/>
  </p:normalViewPr>
  <p:slideViewPr>
    <p:cSldViewPr snapToGrid="0" snapToObjects="1">
      <p:cViewPr varScale="1">
        <p:scale>
          <a:sx n="207" d="100"/>
          <a:sy n="207" d="100"/>
        </p:scale>
        <p:origin x="3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9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06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3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19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21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8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6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7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8585791" cy="1112361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8577072" cy="993489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 flipH="1">
            <a:off x="626849" y="193865"/>
            <a:ext cx="49807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77" y="170529"/>
            <a:ext cx="5114233" cy="7040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0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1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68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2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0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0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io/proteomics-metadata-standar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io/proteomics-metadata-standard/issu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gbio/proteomics-metadata-standard/tree/master/annotated-project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bio/sdrfchec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url.obolibrary.org/obo/NCIT_C43366" TargetMode="External"/><Relationship Id="rId2" Type="http://schemas.openxmlformats.org/officeDocument/2006/relationships/hyperlink" Target="http://www.ebi.ac.uk/efo/EFO_000040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bi.ac.uk/efo/EFO_0006429" TargetMode="External"/><Relationship Id="rId4" Type="http://schemas.openxmlformats.org/officeDocument/2006/relationships/hyperlink" Target="http://purl.obolibrary.org/obo/NCBITaxon_960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B3644DA-8F73-4976-A2FC-C3C3C7D46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9" r="2942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CB390-5FF1-5241-AC6C-F62CF01CB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r>
              <a:rPr lang="en-US" sz="3600" dirty="0"/>
              <a:t>Proteomics </a:t>
            </a:r>
            <a:br>
              <a:rPr lang="en-US" sz="3600" dirty="0"/>
            </a:br>
            <a:r>
              <a:rPr lang="en-US" sz="3600" dirty="0"/>
              <a:t>Sample Metadata </a:t>
            </a:r>
            <a:br>
              <a:rPr lang="en-US" sz="3600" dirty="0"/>
            </a:br>
            <a:r>
              <a:rPr lang="en-US" sz="3600" dirty="0"/>
              <a:t>Experimental 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B1DF58-473E-1544-8FD4-5C4A0EF61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5017079" cy="1208141"/>
          </a:xfrm>
        </p:spPr>
        <p:txBody>
          <a:bodyPr>
            <a:normAutofit fontScale="85000" lnSpcReduction="10000"/>
          </a:bodyPr>
          <a:lstStyle/>
          <a:p>
            <a:r>
              <a:rPr lang="en-US" sz="1700" dirty="0"/>
              <a:t>Yasset Perez-Riverol PhD</a:t>
            </a:r>
          </a:p>
          <a:p>
            <a:r>
              <a:rPr lang="en-US" sz="1700" dirty="0"/>
              <a:t>Team Coordinator, PRIDE, EMBL-EBI</a:t>
            </a:r>
          </a:p>
          <a:p>
            <a:r>
              <a:rPr lang="en-US" sz="1700" dirty="0">
                <a:hlinkClick r:id="rId3"/>
              </a:rPr>
              <a:t>https://github.com/bigbio/proteomics-metadata-standard</a:t>
            </a:r>
            <a:r>
              <a:rPr lang="en-US" sz="17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1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Some additional rules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118772-E9E6-9346-8FAA-BC516ADF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3" y="1654269"/>
            <a:ext cx="8996714" cy="473267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GB" sz="2000" u="sng" dirty="0"/>
              <a:t>Unknown values</a:t>
            </a:r>
            <a:r>
              <a:rPr lang="en-GB" sz="2000" dirty="0"/>
              <a:t>: In some cases the column is Mandatory (✅) but for some samples the value is unknown. In those cases users SHOULD use </a:t>
            </a:r>
            <a:r>
              <a:rPr lang="en-GB" sz="2000" b="1" dirty="0"/>
              <a:t>not available</a:t>
            </a:r>
            <a:r>
              <a:rPr lang="en-GB" sz="2000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en-GB" sz="2000" u="sng" dirty="0"/>
              <a:t>Not Applicable values</a:t>
            </a:r>
            <a:r>
              <a:rPr lang="en-GB" sz="2000" dirty="0"/>
              <a:t>: In some cases the column is Mandatory (✅) but for some samples the value is not applicable: In those cases users SHOULD use </a:t>
            </a:r>
            <a:r>
              <a:rPr lang="en-GB" sz="2000" b="1" dirty="0"/>
              <a:t>not applicable</a:t>
            </a:r>
            <a:r>
              <a:rPr lang="en-GB" sz="2000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en-GB" sz="2000" u="sng" dirty="0"/>
              <a:t>Case sensitive</a:t>
            </a:r>
            <a:r>
              <a:rPr lang="en-GB" sz="2000" dirty="0"/>
              <a:t>: By specification, the SDRF is case insensitive, but we RECOMMEND to use lower cases throughout all the text (Column names and values).</a:t>
            </a:r>
          </a:p>
          <a:p>
            <a:pPr>
              <a:buFont typeface="Wingdings" pitchFamily="2" charset="2"/>
              <a:buChar char="ü"/>
            </a:pPr>
            <a:r>
              <a:rPr lang="en-GB" sz="2000" u="sng" dirty="0"/>
              <a:t>Spaces</a:t>
            </a:r>
            <a:r>
              <a:rPr lang="en-GB" sz="2000" dirty="0"/>
              <a:t>: By specification, the SDRF is insensitive to spaces (</a:t>
            </a:r>
            <a:r>
              <a:rPr lang="en-GB" sz="2000" dirty="0" err="1"/>
              <a:t>SourceName</a:t>
            </a:r>
            <a:r>
              <a:rPr lang="en-GB" sz="2000" dirty="0"/>
              <a:t> == source name). We RECOMMENDED to use the space representation because is more human readable (</a:t>
            </a:r>
            <a:r>
              <a:rPr lang="en-GB" sz="2000" dirty="0" err="1"/>
              <a:t>e.g</a:t>
            </a:r>
            <a:r>
              <a:rPr lang="en-GB" sz="2000" dirty="0"/>
              <a:t> source name).</a:t>
            </a:r>
          </a:p>
          <a:p>
            <a:pPr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96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Sample templates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66858D-5809-3540-9C50-D0ABB7E89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2106"/>
              </p:ext>
            </p:extLst>
          </p:nvPr>
        </p:nvGraphicFramePr>
        <p:xfrm>
          <a:off x="228600" y="1237703"/>
          <a:ext cx="8686800" cy="551904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82636">
                  <a:extLst>
                    <a:ext uri="{9D8B030D-6E8A-4147-A177-3AD203B41FA5}">
                      <a16:colId xmlns:a16="http://schemas.microsoft.com/office/drawing/2014/main" val="257137754"/>
                    </a:ext>
                  </a:extLst>
                </a:gridCol>
                <a:gridCol w="845128">
                  <a:extLst>
                    <a:ext uri="{9D8B030D-6E8A-4147-A177-3AD203B41FA5}">
                      <a16:colId xmlns:a16="http://schemas.microsoft.com/office/drawing/2014/main" val="3628234345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1187841921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4127021971"/>
                    </a:ext>
                  </a:extLst>
                </a:gridCol>
                <a:gridCol w="1328146">
                  <a:extLst>
                    <a:ext uri="{9D8B030D-6E8A-4147-A177-3AD203B41FA5}">
                      <a16:colId xmlns:a16="http://schemas.microsoft.com/office/drawing/2014/main" val="2160615729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2662860922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3377147300"/>
                    </a:ext>
                  </a:extLst>
                </a:gridCol>
              </a:tblGrid>
              <a:tr h="171538"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Default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Human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Non-vertebrates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Plants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Cell lines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extLst>
                  <a:ext uri="{0D108BD9-81ED-4DB2-BD59-A6C34878D82A}">
                    <a16:rowId xmlns:a16="http://schemas.microsoft.com/office/drawing/2014/main" val="239130817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Source Name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78585997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characteristics[organism]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19878145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characteristics[strain/breed]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1882632177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characteristics[ecotype/cultivar]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5240160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characteristics[ethnicity]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7527359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2410735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characteristics[developmental stage]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76369938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characteristics[sex]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569907971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characteristics[disease]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1372063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characteristics[organism part]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30003115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characteristics[cell type]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6823939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characteristics[individual]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407045983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characteristics[cell line Code]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60137149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6514197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comment[data file]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85910145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comment[fraction identifier]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29700730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comment[label]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99858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10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C55E-3E56-6940-B693-303D50E1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Community-oriented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973555-C46E-634E-9168-F48F5515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813" y="1149966"/>
            <a:ext cx="3331187" cy="57080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74DB05-9B27-014C-AF4B-C9D22CFC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88" y="1149966"/>
            <a:ext cx="4955557" cy="473267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Issues are discussed here: </a:t>
            </a:r>
            <a:r>
              <a:rPr lang="en-GB" sz="2000" dirty="0">
                <a:hlinkClick r:id="rId3"/>
              </a:rPr>
              <a:t>https://github.com/bigbio/proteomics-metadata-standard/issues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Examples: </a:t>
            </a:r>
            <a:r>
              <a:rPr lang="en-GB" sz="2000" dirty="0">
                <a:hlinkClick r:id="rId4"/>
              </a:rPr>
              <a:t>https://github.com/bigbio/proteomics-metadata-standard/tree/master/annotated-projects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CI validation of the files using </a:t>
            </a:r>
            <a:r>
              <a:rPr lang="en-GB" sz="2000" dirty="0" err="1"/>
              <a:t>Cirecle</a:t>
            </a:r>
            <a:r>
              <a:rPr lang="en-GB" sz="2000" dirty="0"/>
              <a:t>-CI for PRs.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350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C55E-3E56-6940-B693-303D50E1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sdrfcheck</a:t>
            </a:r>
            <a:r>
              <a:rPr lang="en-US" dirty="0"/>
              <a:t>: SDRF validator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74DB05-9B27-014C-AF4B-C9D22CFC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51" y="2230620"/>
            <a:ext cx="8100539" cy="1496252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GB" sz="2000" dirty="0">
                <a:hlinkClick r:id="rId2"/>
              </a:rPr>
              <a:t>sdrfcheck: https://github.com/bigbio/sdrfcheck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Python validator and Install using pip: </a:t>
            </a:r>
            <a:r>
              <a:rPr lang="en-GB" sz="2000" dirty="0">
                <a:highlight>
                  <a:srgbClr val="C0C0C0"/>
                </a:highlight>
              </a:rPr>
              <a:t>pip install </a:t>
            </a:r>
            <a:r>
              <a:rPr lang="en-GB" sz="2000" dirty="0" err="1">
                <a:highlight>
                  <a:srgbClr val="C0C0C0"/>
                </a:highlight>
              </a:rPr>
              <a:t>sdrfcheck</a:t>
            </a:r>
            <a:endParaRPr lang="en-GB" sz="2000" dirty="0">
              <a:highlight>
                <a:srgbClr val="C0C0C0"/>
              </a:highlight>
            </a:endParaRPr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Schema and Sematic validation supported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321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673D-C342-FC4E-ADA7-472C14B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49" y="103437"/>
            <a:ext cx="10168128" cy="85405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E1F9CC-E529-0D47-BB39-25DC345369DE}"/>
              </a:ext>
            </a:extLst>
          </p:cNvPr>
          <p:cNvGrpSpPr/>
          <p:nvPr/>
        </p:nvGrpSpPr>
        <p:grpSpPr>
          <a:xfrm>
            <a:off x="595745" y="1330037"/>
            <a:ext cx="8159988" cy="5507182"/>
            <a:chOff x="616527" y="833823"/>
            <a:chExt cx="8567112" cy="52783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E6122-467D-6C4D-B425-15C2DD96F9A6}"/>
                </a:ext>
              </a:extLst>
            </p:cNvPr>
            <p:cNvGrpSpPr/>
            <p:nvPr/>
          </p:nvGrpSpPr>
          <p:grpSpPr>
            <a:xfrm>
              <a:off x="616527" y="1011381"/>
              <a:ext cx="1593273" cy="1343891"/>
              <a:chOff x="616527" y="1011381"/>
              <a:chExt cx="1593273" cy="13438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4C7915-17F6-214D-8903-59AEBF69D1CD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70AA53-78E9-064C-979F-19921981142E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Dataset general description</a:t>
                </a:r>
              </a:p>
            </p:txBody>
          </p:sp>
        </p:grpSp>
        <p:sp>
          <p:nvSpPr>
            <p:cNvPr id="6" name="Multi-document 5">
              <a:extLst>
                <a:ext uri="{FF2B5EF4-FFF2-40B4-BE49-F238E27FC236}">
                  <a16:creationId xmlns:a16="http://schemas.microsoft.com/office/drawing/2014/main" id="{CAAE6704-AF52-984E-B12A-A91D6F958A44}"/>
                </a:ext>
              </a:extLst>
            </p:cNvPr>
            <p:cNvSpPr/>
            <p:nvPr/>
          </p:nvSpPr>
          <p:spPr>
            <a:xfrm>
              <a:off x="5400131" y="833823"/>
              <a:ext cx="1524000" cy="1717964"/>
            </a:xfrm>
            <a:prstGeom prst="flowChartMultidocument">
              <a:avLst/>
            </a:prstGeom>
            <a:solidFill>
              <a:schemeClr val="bg1"/>
            </a:solidFill>
            <a:ln>
              <a:prstDash val="lg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 Files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1CC88-B79A-B943-84BC-3857BB52C187}"/>
                </a:ext>
              </a:extLst>
            </p:cNvPr>
            <p:cNvSpPr txBox="1"/>
            <p:nvPr/>
          </p:nvSpPr>
          <p:spPr>
            <a:xfrm>
              <a:off x="7055749" y="833823"/>
              <a:ext cx="212789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Instrument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Result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Intermediate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Plots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 files</a:t>
              </a:r>
            </a:p>
          </p:txBody>
        </p:sp>
        <p:pic>
          <p:nvPicPr>
            <p:cNvPr id="8" name="Picture 7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9E88E878-6A5D-4342-8717-7989C9E6B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3572163"/>
              <a:ext cx="3098800" cy="25400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1E966E-B0DD-314C-B12F-7851C53B0B04}"/>
                </a:ext>
              </a:extLst>
            </p:cNvPr>
            <p:cNvGrpSpPr/>
            <p:nvPr/>
          </p:nvGrpSpPr>
          <p:grpSpPr>
            <a:xfrm>
              <a:off x="3082963" y="1011381"/>
              <a:ext cx="1593273" cy="1343891"/>
              <a:chOff x="616527" y="1011381"/>
              <a:chExt cx="1593273" cy="13438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B190E5-C951-4742-8BE2-B51C2995D127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78C01F-ECDE-ED45-ABDA-A6C8C549C7CB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</a:p>
              <a:p>
                <a:pPr algn="ctr"/>
                <a:r>
                  <a:rPr lang="en-US" dirty="0"/>
                  <a:t>To</a:t>
                </a:r>
              </a:p>
              <a:p>
                <a:pPr algn="ctr"/>
                <a:r>
                  <a:rPr lang="en-US" dirty="0"/>
                  <a:t>Data files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FB020F-522B-E84D-B069-146B366412F6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050473" y="2355272"/>
              <a:ext cx="1829126" cy="1440873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81B827-002A-204D-AABC-C960447A7C6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3879599" y="2355272"/>
              <a:ext cx="1829127" cy="1427171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3C8B45-A58A-AF4A-9F44-3CD38B0248C3}"/>
                </a:ext>
              </a:extLst>
            </p:cNvPr>
            <p:cNvCxnSpPr>
              <a:stCxn id="17" idx="3"/>
              <a:endCxn id="15" idx="1"/>
            </p:cNvCxnSpPr>
            <p:nvPr/>
          </p:nvCxnSpPr>
          <p:spPr>
            <a:xfrm>
              <a:off x="2209800" y="1683327"/>
              <a:ext cx="8731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6BA0131-0F48-5C40-9C61-CF9CC8F0A6C8}"/>
                </a:ext>
              </a:extLst>
            </p:cNvPr>
            <p:cNvCxnSpPr>
              <a:cxnSpLocks/>
              <a:stCxn id="15" idx="3"/>
              <a:endCxn id="6" idx="1"/>
            </p:cNvCxnSpPr>
            <p:nvPr/>
          </p:nvCxnSpPr>
          <p:spPr>
            <a:xfrm>
              <a:off x="4676236" y="1683327"/>
              <a:ext cx="723895" cy="9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B6D662-7C28-6841-B1A4-DCBAC31F312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354524" y="2917448"/>
            <a:ext cx="0" cy="568574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D26C16-F5E3-6A46-A14A-E2A3FD88F042}"/>
              </a:ext>
            </a:extLst>
          </p:cNvPr>
          <p:cNvSpPr txBox="1"/>
          <p:nvPr/>
        </p:nvSpPr>
        <p:spPr>
          <a:xfrm>
            <a:off x="513273" y="3437531"/>
            <a:ext cx="189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PX summary file</a:t>
            </a:r>
          </a:p>
        </p:txBody>
      </p:sp>
    </p:spTree>
    <p:extLst>
      <p:ext uri="{BB962C8B-B14F-4D97-AF65-F5344CB8AC3E}">
        <p14:creationId xmlns:p14="http://schemas.microsoft.com/office/powerpoint/2010/main" val="38851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03A-9205-B145-8B48-16969C44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C89C-CB7C-E74E-9386-18ABEDFA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Support sample to file relations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Easy to use by submitters (manual annotation) and software tools.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Compatible with existing </a:t>
            </a:r>
            <a:r>
              <a:rPr lang="en-US" dirty="0" err="1"/>
              <a:t>ProteomeXchange</a:t>
            </a:r>
            <a:r>
              <a:rPr lang="en-US" dirty="0"/>
              <a:t> formats </a:t>
            </a:r>
            <a:r>
              <a:rPr lang="en-US" dirty="0" err="1"/>
              <a:t>submission.px</a:t>
            </a:r>
            <a:r>
              <a:rPr lang="en-US" dirty="0"/>
              <a:t>, mzTab, mzIdentML, </a:t>
            </a:r>
            <a:r>
              <a:rPr lang="en-US" dirty="0" err="1"/>
              <a:t>mzML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Ontology-based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21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standard file formats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94111-2761-F845-82BA-EE903AC68238}"/>
              </a:ext>
            </a:extLst>
          </p:cNvPr>
          <p:cNvGrpSpPr/>
          <p:nvPr/>
        </p:nvGrpSpPr>
        <p:grpSpPr>
          <a:xfrm>
            <a:off x="235515" y="1409506"/>
            <a:ext cx="8619200" cy="3740400"/>
            <a:chOff x="235515" y="1409506"/>
            <a:chExt cx="8619200" cy="3740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5D3945-6DBB-1740-B270-18FAA248E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5" r="4968" b="49561"/>
            <a:stretch/>
          </p:blipFill>
          <p:spPr>
            <a:xfrm>
              <a:off x="235515" y="1409506"/>
              <a:ext cx="8619200" cy="374040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7B18564-1E5D-F944-833A-36DCDB37BD79}"/>
                </a:ext>
              </a:extLst>
            </p:cNvPr>
            <p:cNvCxnSpPr/>
            <p:nvPr/>
          </p:nvCxnSpPr>
          <p:spPr>
            <a:xfrm>
              <a:off x="332509" y="4738255"/>
              <a:ext cx="1454727" cy="0"/>
            </a:xfrm>
            <a:prstGeom prst="line">
              <a:avLst/>
            </a:prstGeom>
            <a:ln w="920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32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SDRF from MAGE-TAB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F1AB-206D-0F46-8057-B0CA288D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>
            <a:noAutofit/>
          </a:bodyPr>
          <a:lstStyle/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Support sample to file relations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Easy to use by submitters (manual annotation) and software tools. 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Compatible with existing </a:t>
            </a:r>
            <a:r>
              <a:rPr lang="en-US" sz="2000" dirty="0" err="1"/>
              <a:t>ProteomeXchange</a:t>
            </a:r>
            <a:r>
              <a:rPr lang="en-US" sz="2000" dirty="0"/>
              <a:t> formats </a:t>
            </a:r>
            <a:r>
              <a:rPr lang="en-US" sz="2000" dirty="0" err="1"/>
              <a:t>submission.px</a:t>
            </a:r>
            <a:r>
              <a:rPr lang="en-US" sz="2000" dirty="0"/>
              <a:t>, mzTab, mzIdentML, </a:t>
            </a:r>
            <a:r>
              <a:rPr lang="en-US" sz="2000" dirty="0" err="1"/>
              <a:t>mzML</a:t>
            </a:r>
            <a:endParaRPr lang="en-US" sz="2000" dirty="0"/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Ontology-based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Well-known in the transcriptomics community allowing multi-omics studies in the future.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Existing tooling framework to validate and curate the files.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Ongoing work to represent more complex cases in like single cell RNA experiments (future of proteomics)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Tab-delimited format compatible with existing tools in Proteomics like </a:t>
            </a:r>
            <a:r>
              <a:rPr lang="en-US" sz="2000" dirty="0" err="1"/>
              <a:t>MsStats</a:t>
            </a:r>
            <a:r>
              <a:rPr lang="en-US" sz="2000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900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to Data format: SDRF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3E75C2-387A-4A43-8EDC-C3919A274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683860"/>
              </p:ext>
            </p:extLst>
          </p:nvPr>
        </p:nvGraphicFramePr>
        <p:xfrm>
          <a:off x="73642" y="2232490"/>
          <a:ext cx="8996715" cy="1196510"/>
        </p:xfrm>
        <a:graphic>
          <a:graphicData uri="http://schemas.openxmlformats.org/drawingml/2006/table">
            <a:tbl>
              <a:tblPr firstRow="1" bandRow="1"/>
              <a:tblGrid>
                <a:gridCol w="593785">
                  <a:extLst>
                    <a:ext uri="{9D8B030D-6E8A-4147-A177-3AD203B41FA5}">
                      <a16:colId xmlns:a16="http://schemas.microsoft.com/office/drawing/2014/main" val="2522687694"/>
                    </a:ext>
                  </a:extLst>
                </a:gridCol>
                <a:gridCol w="1073197">
                  <a:extLst>
                    <a:ext uri="{9D8B030D-6E8A-4147-A177-3AD203B41FA5}">
                      <a16:colId xmlns:a16="http://schemas.microsoft.com/office/drawing/2014/main" val="140013746"/>
                    </a:ext>
                  </a:extLst>
                </a:gridCol>
                <a:gridCol w="972308">
                  <a:extLst>
                    <a:ext uri="{9D8B030D-6E8A-4147-A177-3AD203B41FA5}">
                      <a16:colId xmlns:a16="http://schemas.microsoft.com/office/drawing/2014/main" val="4268493495"/>
                    </a:ext>
                  </a:extLst>
                </a:gridCol>
                <a:gridCol w="1127401">
                  <a:extLst>
                    <a:ext uri="{9D8B030D-6E8A-4147-A177-3AD203B41FA5}">
                      <a16:colId xmlns:a16="http://schemas.microsoft.com/office/drawing/2014/main" val="1509501435"/>
                    </a:ext>
                  </a:extLst>
                </a:gridCol>
                <a:gridCol w="237147">
                  <a:extLst>
                    <a:ext uri="{9D8B030D-6E8A-4147-A177-3AD203B41FA5}">
                      <a16:colId xmlns:a16="http://schemas.microsoft.com/office/drawing/2014/main" val="3214207617"/>
                    </a:ext>
                  </a:extLst>
                </a:gridCol>
                <a:gridCol w="578680">
                  <a:extLst>
                    <a:ext uri="{9D8B030D-6E8A-4147-A177-3AD203B41FA5}">
                      <a16:colId xmlns:a16="http://schemas.microsoft.com/office/drawing/2014/main" val="3396500543"/>
                    </a:ext>
                  </a:extLst>
                </a:gridCol>
                <a:gridCol w="1178528">
                  <a:extLst>
                    <a:ext uri="{9D8B030D-6E8A-4147-A177-3AD203B41FA5}">
                      <a16:colId xmlns:a16="http://schemas.microsoft.com/office/drawing/2014/main" val="1365130392"/>
                    </a:ext>
                  </a:extLst>
                </a:gridCol>
                <a:gridCol w="931763">
                  <a:extLst>
                    <a:ext uri="{9D8B030D-6E8A-4147-A177-3AD203B41FA5}">
                      <a16:colId xmlns:a16="http://schemas.microsoft.com/office/drawing/2014/main" val="1609997497"/>
                    </a:ext>
                  </a:extLst>
                </a:gridCol>
                <a:gridCol w="1319513">
                  <a:extLst>
                    <a:ext uri="{9D8B030D-6E8A-4147-A177-3AD203B41FA5}">
                      <a16:colId xmlns:a16="http://schemas.microsoft.com/office/drawing/2014/main" val="3991175573"/>
                    </a:ext>
                  </a:extLst>
                </a:gridCol>
                <a:gridCol w="984393">
                  <a:extLst>
                    <a:ext uri="{9D8B030D-6E8A-4147-A177-3AD203B41FA5}">
                      <a16:colId xmlns:a16="http://schemas.microsoft.com/office/drawing/2014/main" val="3922267556"/>
                    </a:ext>
                  </a:extLst>
                </a:gridCol>
              </a:tblGrid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source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characteristics[organism]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characteristics[disease]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characteristics[phenotype]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…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assay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comment[fraction identifier]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comment[label]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comment[data file]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factor value[phenotype]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29663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700" dirty="0"/>
                        <a:t>sample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gastric carcinoma</a:t>
                      </a:r>
                    </a:p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control 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Run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label free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fileRAW_Control_F1.raw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control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3476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700" dirty="0"/>
                        <a:t>sample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gastric carcinoma</a:t>
                      </a:r>
                    </a:p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primary tumor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70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Run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label free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fileRAW_Tumor_F1.raw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primary tumor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88367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800" dirty="0"/>
                        <a:t>….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23639"/>
                  </a:ext>
                </a:extLst>
              </a:tr>
            </a:tbl>
          </a:graphicData>
        </a:graphic>
      </p:graphicFrame>
      <p:sp>
        <p:nvSpPr>
          <p:cNvPr id="16" name="Left Brace 15">
            <a:extLst>
              <a:ext uri="{FF2B5EF4-FFF2-40B4-BE49-F238E27FC236}">
                <a16:creationId xmlns:a16="http://schemas.microsoft.com/office/drawing/2014/main" id="{C829E684-3B1D-8A4B-B4C6-12A2DD737F94}"/>
              </a:ext>
            </a:extLst>
          </p:cNvPr>
          <p:cNvSpPr/>
          <p:nvPr/>
        </p:nvSpPr>
        <p:spPr>
          <a:xfrm rot="5400000">
            <a:off x="1994532" y="49927"/>
            <a:ext cx="165697" cy="4007482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D3CFF-70E0-3E4F-92F4-6CEDCC5CB3E9}"/>
              </a:ext>
            </a:extLst>
          </p:cNvPr>
          <p:cNvSpPr txBox="1"/>
          <p:nvPr/>
        </p:nvSpPr>
        <p:spPr>
          <a:xfrm>
            <a:off x="1322846" y="1553497"/>
            <a:ext cx="150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sample properties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0F22394E-4A6F-1844-B03D-A1F677EEA49E}"/>
              </a:ext>
            </a:extLst>
          </p:cNvPr>
          <p:cNvSpPr/>
          <p:nvPr/>
        </p:nvSpPr>
        <p:spPr>
          <a:xfrm rot="5400000">
            <a:off x="6003589" y="48356"/>
            <a:ext cx="165697" cy="4010628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06406-C533-684C-8814-90CFAE1C3E78}"/>
              </a:ext>
            </a:extLst>
          </p:cNvPr>
          <p:cNvSpPr txBox="1"/>
          <p:nvPr/>
        </p:nvSpPr>
        <p:spPr>
          <a:xfrm>
            <a:off x="5232051" y="1567073"/>
            <a:ext cx="171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data file properties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87A9249-A466-3B45-A67C-28293C4A2002}"/>
              </a:ext>
            </a:extLst>
          </p:cNvPr>
          <p:cNvSpPr/>
          <p:nvPr/>
        </p:nvSpPr>
        <p:spPr>
          <a:xfrm rot="5400000">
            <a:off x="8498204" y="1564366"/>
            <a:ext cx="165697" cy="978604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A0A51-E9ED-8E4A-8F87-77EBD5AFB622}"/>
              </a:ext>
            </a:extLst>
          </p:cNvPr>
          <p:cNvSpPr txBox="1"/>
          <p:nvPr/>
        </p:nvSpPr>
        <p:spPr>
          <a:xfrm>
            <a:off x="7786366" y="1553498"/>
            <a:ext cx="158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/>
              </a:rPr>
              <a:t>study variables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E983C3-2B09-044F-8319-798345FC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6" y="3760161"/>
            <a:ext cx="8996714" cy="2502094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Sample properties</a:t>
            </a:r>
            <a:r>
              <a:rPr lang="en-US" sz="1800" dirty="0"/>
              <a:t>: Attributes related for the sample (tissue, disease, etc.). The sample properties are annotated with the prefix</a:t>
            </a:r>
            <a:r>
              <a:rPr lang="en-US" sz="1800" b="1" dirty="0"/>
              <a:t> characteristics</a:t>
            </a:r>
            <a:r>
              <a:rPr lang="en-US" sz="1800" i="1" dirty="0"/>
              <a:t>. </a:t>
            </a:r>
            <a:r>
              <a:rPr lang="en-US" sz="1800" b="1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dirty="0"/>
              <a:t> </a:t>
            </a:r>
            <a:r>
              <a:rPr lang="en-US" sz="1800" u="sng" dirty="0"/>
              <a:t>Data file properties</a:t>
            </a:r>
            <a:r>
              <a:rPr lang="en-US" sz="1800" dirty="0"/>
              <a:t>: Attributes for the assay / data file / msrun (fraction identifier, label, etc.). The data file properties are annotated with the prefix </a:t>
            </a:r>
            <a:r>
              <a:rPr lang="en-US" sz="1800" b="1" dirty="0"/>
              <a:t>comment</a:t>
            </a:r>
            <a:r>
              <a:rPr lang="en-US" sz="1800" i="1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Study variable</a:t>
            </a:r>
            <a:r>
              <a:rPr lang="en-US" sz="1800" dirty="0"/>
              <a:t>: Variables under study that should be present in the sample characteristics. The study variables are annotated with the prefix </a:t>
            </a:r>
            <a:r>
              <a:rPr lang="en-US" sz="1800" b="1" dirty="0"/>
              <a:t>factor value</a:t>
            </a:r>
            <a:r>
              <a:rPr lang="en-US" sz="1800" dirty="0"/>
              <a:t>  </a:t>
            </a:r>
            <a:r>
              <a:rPr lang="en-US" sz="1800" i="1" dirty="0"/>
              <a:t> </a:t>
            </a:r>
            <a:r>
              <a:rPr lang="en-US" sz="1800" dirty="0"/>
              <a:t> 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40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experimental Design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201E44-029A-FE4A-AB84-90A269A952A1}"/>
              </a:ext>
            </a:extLst>
          </p:cNvPr>
          <p:cNvGrpSpPr/>
          <p:nvPr/>
        </p:nvGrpSpPr>
        <p:grpSpPr>
          <a:xfrm>
            <a:off x="3477013" y="1659101"/>
            <a:ext cx="5510565" cy="5028370"/>
            <a:chOff x="2462382" y="1787237"/>
            <a:chExt cx="5627426" cy="50283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282BA6-4E1C-5D4D-A66D-25A8992685B8}"/>
                </a:ext>
              </a:extLst>
            </p:cNvPr>
            <p:cNvSpPr/>
            <p:nvPr/>
          </p:nvSpPr>
          <p:spPr>
            <a:xfrm>
              <a:off x="2462382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05762E-56FE-DB42-BB0F-D1AF41E67215}"/>
                </a:ext>
              </a:extLst>
            </p:cNvPr>
            <p:cNvSpPr/>
            <p:nvPr/>
          </p:nvSpPr>
          <p:spPr>
            <a:xfrm>
              <a:off x="2462382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56584-8F3F-FD41-AF26-CAB1148331E8}"/>
                </a:ext>
              </a:extLst>
            </p:cNvPr>
            <p:cNvSpPr/>
            <p:nvPr/>
          </p:nvSpPr>
          <p:spPr>
            <a:xfrm>
              <a:off x="2462382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19C598-6633-A846-A9AB-48334C7888FD}"/>
                </a:ext>
              </a:extLst>
            </p:cNvPr>
            <p:cNvSpPr txBox="1"/>
            <p:nvPr/>
          </p:nvSpPr>
          <p:spPr>
            <a:xfrm>
              <a:off x="3150880" y="2925772"/>
              <a:ext cx="2439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0D02B0-3611-3A42-8DBE-6A011D84FD88}"/>
                </a:ext>
              </a:extLst>
            </p:cNvPr>
            <p:cNvSpPr/>
            <p:nvPr/>
          </p:nvSpPr>
          <p:spPr>
            <a:xfrm>
              <a:off x="6468826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E78EAB-59DA-DD47-823D-0B04E4576901}"/>
                </a:ext>
              </a:extLst>
            </p:cNvPr>
            <p:cNvSpPr/>
            <p:nvPr/>
          </p:nvSpPr>
          <p:spPr>
            <a:xfrm>
              <a:off x="6468826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C7166B-E76F-EE4F-8238-972F8462BC54}"/>
                </a:ext>
              </a:extLst>
            </p:cNvPr>
            <p:cNvSpPr/>
            <p:nvPr/>
          </p:nvSpPr>
          <p:spPr>
            <a:xfrm>
              <a:off x="6468826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m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01D2E599-1EC8-B84C-89CA-0319755258AC}"/>
                </a:ext>
              </a:extLst>
            </p:cNvPr>
            <p:cNvCxnSpPr>
              <a:cxnSpLocks/>
              <a:stCxn id="14" idx="3"/>
              <a:endCxn id="25" idx="1"/>
            </p:cNvCxnSpPr>
            <p:nvPr/>
          </p:nvCxnSpPr>
          <p:spPr>
            <a:xfrm>
              <a:off x="4083364" y="2791692"/>
              <a:ext cx="2385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BF835C-1234-FF4C-9D96-C16302BA0E31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04" y="2791691"/>
              <a:ext cx="0" cy="1988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217DB3-2AC9-7E47-A87F-5D39BC3D29AC}"/>
                </a:ext>
              </a:extLst>
            </p:cNvPr>
            <p:cNvSpPr txBox="1"/>
            <p:nvPr/>
          </p:nvSpPr>
          <p:spPr>
            <a:xfrm>
              <a:off x="2894867" y="4784282"/>
              <a:ext cx="50911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label: Type of labeling: Label free sample, TMT16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fraction identifier: identifier of the fraction 1, 2..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technical replicate (optional): identifier of the technical replicate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BDAD2A-0A92-954A-B6B6-A28C9689C70F}"/>
              </a:ext>
            </a:extLst>
          </p:cNvPr>
          <p:cNvCxnSpPr>
            <a:cxnSpLocks/>
            <a:stCxn id="5" idx="1"/>
            <a:endCxn id="14" idx="1"/>
          </p:cNvCxnSpPr>
          <p:nvPr/>
        </p:nvCxnSpPr>
        <p:spPr>
          <a:xfrm rot="10800000" flipV="1">
            <a:off x="3477013" y="1901556"/>
            <a:ext cx="12700" cy="76200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B696DA-D2EB-CA40-8FA2-127DB73440E0}"/>
              </a:ext>
            </a:extLst>
          </p:cNvPr>
          <p:cNvSpPr txBox="1"/>
          <p:nvPr/>
        </p:nvSpPr>
        <p:spPr>
          <a:xfrm>
            <a:off x="70029" y="1659101"/>
            <a:ext cx="3069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Biological replicates should be annotated with the sample sample identifier and characteristics. biological replicate can be use as optional column.</a:t>
            </a:r>
          </a:p>
        </p:txBody>
      </p:sp>
    </p:spTree>
    <p:extLst>
      <p:ext uri="{BB962C8B-B14F-4D97-AF65-F5344CB8AC3E}">
        <p14:creationId xmlns:p14="http://schemas.microsoft.com/office/powerpoint/2010/main" val="1452517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Column and values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118772-E9E6-9346-8FAA-BC516ADF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3" y="1654269"/>
            <a:ext cx="8996714" cy="4732676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Column name</a:t>
            </a:r>
            <a:r>
              <a:rPr lang="en-US" sz="1800" dirty="0"/>
              <a:t>: The column name </a:t>
            </a:r>
            <a:r>
              <a:rPr lang="en-US" sz="1800" b="1" dirty="0"/>
              <a:t>MUST</a:t>
            </a:r>
            <a:r>
              <a:rPr lang="en-US" sz="1800" dirty="0"/>
              <a:t> be an existing CvTerm name. Examples: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characteristics[disease] -&gt; </a:t>
            </a:r>
            <a:r>
              <a:rPr lang="en-US" sz="1400" dirty="0">
                <a:hlinkClick r:id="rId2"/>
              </a:rPr>
              <a:t>http://www.ebi.ac.uk/efo/EFO_0000408</a:t>
            </a:r>
            <a:endParaRPr lang="en-US" sz="1400" dirty="0"/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characteristics[compound] -&gt; </a:t>
            </a:r>
            <a:r>
              <a:rPr lang="en-US" sz="1400" dirty="0">
                <a:hlinkClick r:id="rId3"/>
              </a:rPr>
              <a:t>http://purl.obolibrary.org/obo/NCIT_C43366</a:t>
            </a:r>
            <a:endParaRPr lang="en-US" sz="1400" dirty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1800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Values</a:t>
            </a:r>
            <a:r>
              <a:rPr lang="en-US" sz="1800" dirty="0"/>
              <a:t>: The values of each column + sample can be: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free text: Name corresponding to OLS term. For example: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Homo sapiens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HCC1576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CvTerm URI: the URI of the corresponding CVTerm.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 </a:t>
            </a:r>
            <a:r>
              <a:rPr lang="en-US" sz="1000" dirty="0">
                <a:hlinkClick r:id="rId4"/>
              </a:rPr>
              <a:t>http://purl.obolibrary.org/obo/NCBITaxon_9606</a:t>
            </a:r>
            <a:endParaRPr lang="en-US" sz="1000" dirty="0"/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>
                <a:hlinkClick r:id="rId5"/>
              </a:rPr>
              <a:t>http://www.ebi.ac.uk/efo/EFO_0006429</a:t>
            </a:r>
            <a:r>
              <a:rPr lang="en-US" sz="1000" dirty="0"/>
              <a:t>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Complex key-value pairs:  Some values CAN be represented by key-value pairs combinations. For example post-translational modifications or Enzymes: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NM=</a:t>
            </a:r>
            <a:r>
              <a:rPr lang="en-US" sz="1000" dirty="0" err="1"/>
              <a:t>Glu→pyro-Glu</a:t>
            </a:r>
            <a:r>
              <a:rPr lang="en-US" sz="1000" dirty="0"/>
              <a:t>; MT=fixed; PP=Anywhere; AC=Unimod:27; TA=E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NE=Trypsin; AC=MS:1001251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022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Key-value pairs values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665877-03B6-A548-A09D-5862C1607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07937"/>
              </p:ext>
            </p:extLst>
          </p:nvPr>
        </p:nvGraphicFramePr>
        <p:xfrm>
          <a:off x="110259" y="1505911"/>
          <a:ext cx="8923482" cy="30175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270827">
                  <a:extLst>
                    <a:ext uri="{9D8B030D-6E8A-4147-A177-3AD203B41FA5}">
                      <a16:colId xmlns:a16="http://schemas.microsoft.com/office/drawing/2014/main" val="1756623455"/>
                    </a:ext>
                  </a:extLst>
                </a:gridCol>
                <a:gridCol w="928255">
                  <a:extLst>
                    <a:ext uri="{9D8B030D-6E8A-4147-A177-3AD203B41FA5}">
                      <a16:colId xmlns:a16="http://schemas.microsoft.com/office/drawing/2014/main" val="318072439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9295800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9409020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Property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Key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Example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Mandatory(✅)/Optional()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260590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Name of the modification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NM=Acetylation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9381787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Database Accession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AC=UNIMOD:1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77465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Chemical Formula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CF=H(2)C(2)O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81153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Modification type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MT=Fixed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214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Position of the modification in the polypeptide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PP=Any N-term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214355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Target Amino acid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TA=S,T,Y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6778956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Monoisotopic mass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MM=42.010565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600803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CC7D614-CE40-A545-BDE7-749C0FAA8723}"/>
              </a:ext>
            </a:extLst>
          </p:cNvPr>
          <p:cNvSpPr/>
          <p:nvPr/>
        </p:nvSpPr>
        <p:spPr>
          <a:xfrm>
            <a:off x="-484909" y="4754615"/>
            <a:ext cx="9254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Clr>
                <a:schemeClr val="accent4">
                  <a:lumMod val="75000"/>
                </a:schemeClr>
              </a:buClr>
            </a:pPr>
            <a:r>
              <a:rPr lang="en-US" sz="2000" dirty="0"/>
              <a:t>NM=</a:t>
            </a:r>
            <a:r>
              <a:rPr lang="en-US" sz="2000" dirty="0" err="1"/>
              <a:t>Glu→pyro-Glu</a:t>
            </a:r>
            <a:r>
              <a:rPr lang="en-US" sz="2000" dirty="0"/>
              <a:t>; MT=fixed; PP=Anywhere; AC=Unimod:27; TA=E</a:t>
            </a:r>
          </a:p>
        </p:txBody>
      </p:sp>
    </p:spTree>
    <p:extLst>
      <p:ext uri="{BB962C8B-B14F-4D97-AF65-F5344CB8AC3E}">
        <p14:creationId xmlns:p14="http://schemas.microsoft.com/office/powerpoint/2010/main" val="110210555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244131"/>
      </a:dk2>
      <a:lt2>
        <a:srgbClr val="EDE9E8"/>
      </a:lt2>
      <a:accent1>
        <a:srgbClr val="37ABD9"/>
      </a:accent1>
      <a:accent2>
        <a:srgbClr val="21B4A1"/>
      </a:accent2>
      <a:accent3>
        <a:srgbClr val="2FB96D"/>
      </a:accent3>
      <a:accent4>
        <a:srgbClr val="22B928"/>
      </a:accent4>
      <a:accent5>
        <a:srgbClr val="61B42D"/>
      </a:accent5>
      <a:accent6>
        <a:srgbClr val="91AE20"/>
      </a:accent6>
      <a:hlink>
        <a:srgbClr val="C4704E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3E2"/>
      </a:lt2>
      <a:accent1>
        <a:srgbClr val="7FA8AE"/>
      </a:accent1>
      <a:accent2>
        <a:srgbClr val="7F9ABA"/>
      </a:accent2>
      <a:accent3>
        <a:srgbClr val="9698C6"/>
      </a:accent3>
      <a:accent4>
        <a:srgbClr val="957FBA"/>
      </a:accent4>
      <a:accent5>
        <a:srgbClr val="BB94C5"/>
      </a:accent5>
      <a:accent6>
        <a:srgbClr val="BA7FAE"/>
      </a:accent6>
      <a:hlink>
        <a:srgbClr val="AE726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1053</Words>
  <Application>Microsoft Macintosh PowerPoint</Application>
  <PresentationFormat>On-screen Show (4:3)</PresentationFormat>
  <Paragraphs>216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Avenir Next LT Pro</vt:lpstr>
      <vt:lpstr>Calibri</vt:lpstr>
      <vt:lpstr>Century Gothic</vt:lpstr>
      <vt:lpstr>Elephant</vt:lpstr>
      <vt:lpstr>Helvetica</vt:lpstr>
      <vt:lpstr>Wingdings</vt:lpstr>
      <vt:lpstr>AccentBoxVTI</vt:lpstr>
      <vt:lpstr>BrushVTI</vt:lpstr>
      <vt:lpstr>Proteomics  Sample Metadata  Experimental Design</vt:lpstr>
      <vt:lpstr>The Problem</vt:lpstr>
      <vt:lpstr>Use cases and requirements</vt:lpstr>
      <vt:lpstr>Existing standard file formats</vt:lpstr>
      <vt:lpstr>Why SDRF from MAGE-TAB</vt:lpstr>
      <vt:lpstr>Sample to Data format: SDRF </vt:lpstr>
      <vt:lpstr>SDRF: experimental Design</vt:lpstr>
      <vt:lpstr>SDRF: Column and values</vt:lpstr>
      <vt:lpstr>SDRF: Key-value pairs values</vt:lpstr>
      <vt:lpstr>SDRF: Some additional rules</vt:lpstr>
      <vt:lpstr>SDRF: Sample templates</vt:lpstr>
      <vt:lpstr>Community-oriented</vt:lpstr>
      <vt:lpstr>sdrfcheck: SDRF validator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careful with food</dc:title>
  <dc:creator>Yasset Perez Riverol</dc:creator>
  <cp:lastModifiedBy>Yasset Perez Riverol</cp:lastModifiedBy>
  <cp:revision>2</cp:revision>
  <dcterms:created xsi:type="dcterms:W3CDTF">2020-03-17T14:05:19Z</dcterms:created>
  <dcterms:modified xsi:type="dcterms:W3CDTF">2020-03-17T15:29:48Z</dcterms:modified>
</cp:coreProperties>
</file>